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797675" cy="9926638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6964A7-C008-9A8A-6C61-125D85CBFFBA}" name="Esther Schwald" initials="ES" userId="S::esther.schwald@thementalhealthproject.com.au::d843aa6f-7afd-44ef-b4e8-449ed65970f4" providerId="AD"/>
  <p188:author id="{6804DAA7-C910-E901-0708-E690A46FA409}" name="Rhys King" initials="RK" userId="S::rhysking@sportwest.com.au::9b852d24-43a9-4c33-879d-5aad97b67f9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shall, Emma" initials="ME" lastIdx="3" clrIdx="0">
    <p:extLst>
      <p:ext uri="{19B8F6BF-5375-455C-9EA6-DF929625EA0E}">
        <p15:presenceInfo xmlns:p15="http://schemas.microsoft.com/office/powerpoint/2012/main" userId="S::he92144@health.wa.gov.au::6ccbf026-b042-455e-8c12-aef028a88dbc" providerId="AD"/>
      </p:ext>
    </p:extLst>
  </p:cmAuthor>
  <p:cmAuthor id="2" name="Rhys King" initials="RK" lastIdx="2" clrIdx="1">
    <p:extLst>
      <p:ext uri="{19B8F6BF-5375-455C-9EA6-DF929625EA0E}">
        <p15:presenceInfo xmlns:p15="http://schemas.microsoft.com/office/powerpoint/2012/main" userId="S::rhysking@sportwest.com.au::9b852d24-43a9-4c33-879d-5aad97b67f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B821"/>
    <a:srgbClr val="BAD903"/>
    <a:srgbClr val="73AD52"/>
    <a:srgbClr val="85C2EA"/>
    <a:srgbClr val="2426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98" autoAdjust="0"/>
    <p:restoredTop sz="94674"/>
  </p:normalViewPr>
  <p:slideViewPr>
    <p:cSldViewPr snapToGrid="0">
      <p:cViewPr varScale="1">
        <p:scale>
          <a:sx n="60" d="100"/>
          <a:sy n="60" d="100"/>
        </p:scale>
        <p:origin x="5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E6239-A0AE-984D-A337-139FDBD79341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1EF68-56DB-7949-9E53-FC9C44055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4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1EF68-56DB-7949-9E53-FC9C440553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69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BFAD7-3911-87A3-869C-9C71C9D7C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08BB53-1E34-3126-1C37-B94234E3B8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CB400-40DE-F724-3F77-407E0DD15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2F077-5789-416A-A2BD-973DAB5ACAE2}" type="datetimeFigureOut">
              <a:rPr lang="en-AU" smtClean="0"/>
              <a:t>28/05/2024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9C5A1-F768-C7BF-018A-7FB91F27B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04BC2-7D54-ACB7-2576-3215EE885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E9B-52F3-4500-BED8-9C6198A438B7}" type="slidenum">
              <a:rPr lang="en-AU" smtClean="0"/>
              <a:t>‹#›</a:t>
            </a:fld>
            <a:endParaRPr lang="en-AU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205F086B-36FD-443C-DCF7-45DB0B89DA4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441458" y="190501"/>
            <a:ext cx="1544553" cy="6621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85614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CE8EF-B35D-C4AC-9AE2-95E71D7F8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14C716-1D30-9917-BC7A-0A032EE6B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EF677-CC5C-AA7A-A38A-27B82AC25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2F077-5789-416A-A2BD-973DAB5ACAE2}" type="datetimeFigureOut">
              <a:rPr lang="en-AU" smtClean="0"/>
              <a:t>28/05/2024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801C6-3AA5-5C0D-743A-AB5A4E81F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BF121-AABC-EA71-F8FC-B3438906E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E9B-52F3-4500-BED8-9C6198A438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834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43FC4F-2C77-A40B-7BB9-7352EC5F7C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7C4B6E-51A4-A4BE-4402-C097E2FD2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F254A-0425-1679-FFCD-918D6401B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2F077-5789-416A-A2BD-973DAB5ACAE2}" type="datetimeFigureOut">
              <a:rPr lang="en-AU" smtClean="0"/>
              <a:t>28/05/2024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66DD5-C3EF-D6FB-5597-21ACBF7A9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22581-F53A-103F-3CEB-5DF52B2F1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E9B-52F3-4500-BED8-9C6198A438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880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2CDE1-4CA5-A57B-D160-CEF5F5729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FCE9D-CC34-7FFB-E05D-118711DC7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1690E-7F93-FB5A-B5F1-B62671A63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2F077-5789-416A-A2BD-973DAB5ACAE2}" type="datetimeFigureOut">
              <a:rPr lang="en-AU" smtClean="0"/>
              <a:t>28/05/2024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D4EBF-C047-AB4F-6978-6C51D4A2F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2A50A-1F7A-E982-C65C-8604DE844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E9B-52F3-4500-BED8-9C6198A438B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656AD1B4-1C7C-6CC4-1DA8-897C1535BD4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441458" y="190501"/>
            <a:ext cx="1544553" cy="6621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960542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22F5F-9369-4D65-89FB-D5642A2EB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077B5C-EB34-0F49-AEC1-DE02F6A6E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C005B-1C50-3C87-4073-03E7B62E9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2F077-5789-416A-A2BD-973DAB5ACAE2}" type="datetimeFigureOut">
              <a:rPr lang="en-AU" smtClean="0"/>
              <a:t>28/05/2024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7CE93-B327-E82D-E0E2-1D6D7D6ED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362A7-CE10-EC44-57CE-B43188D59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E9B-52F3-4500-BED8-9C6198A438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4314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51C26-FB8D-B968-DDBD-4CE4727D3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B855F-904A-F614-60EF-757A9F6D09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2DACF4-CCB1-4DFD-2E16-B78E0D066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2C4D77-D869-86EF-EAC8-0FB2F8BCE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2F077-5789-416A-A2BD-973DAB5ACAE2}" type="datetimeFigureOut">
              <a:rPr lang="en-AU" smtClean="0"/>
              <a:t>28/05/2024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28536-D788-BD6B-CE83-BA4BA3D7F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BA30C-9592-F15E-8422-C225117A9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E9B-52F3-4500-BED8-9C6198A438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192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460B4-3B18-BD8B-4046-58F540048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9EC841-5D5B-2028-CF89-AB3DCE178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EF1A22-E5D3-808F-F631-0B03923D4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08DC44-2EB2-24A6-872C-1EC423F4BF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4D6B45-B40B-6A79-FB3D-CD348A51E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624B68-E4D4-EBA9-AB0C-11DB33EFB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2F077-5789-416A-A2BD-973DAB5ACAE2}" type="datetimeFigureOut">
              <a:rPr lang="en-AU" smtClean="0"/>
              <a:t>28/05/2024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AA8783-6E86-5388-9836-2A181AB63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83F8A0-A0B5-9D56-93C8-0ADBDCAE4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E9B-52F3-4500-BED8-9C6198A438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194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4F8E5-33BF-FB43-0A8A-DCF0E18B7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469D45-9164-A867-5580-9293C500F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2F077-5789-416A-A2BD-973DAB5ACAE2}" type="datetimeFigureOut">
              <a:rPr lang="en-AU" smtClean="0"/>
              <a:t>28/05/2024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D8A9FE-4F59-BFAE-192E-BD4312422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C3E30-3FB0-41AD-FDD4-8E7338B16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E9B-52F3-4500-BED8-9C6198A438B7}" type="slidenum">
              <a:rPr lang="en-AU" smtClean="0"/>
              <a:t>‹#›</a:t>
            </a:fld>
            <a:endParaRPr lang="en-AU"/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D1A874CD-66D0-FEEC-5DC4-60F2D9C694A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441458" y="190501"/>
            <a:ext cx="1544553" cy="6621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4355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4BCFEB-015F-270F-0D80-9E5AA67F4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2F077-5789-416A-A2BD-973DAB5ACAE2}" type="datetimeFigureOut">
              <a:rPr lang="en-AU" smtClean="0"/>
              <a:t>28/05/2024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EBF49A-E338-000E-9181-53D27CBF3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B8CA9F-631A-7038-4D7C-D1DBDF700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E9B-52F3-4500-BED8-9C6198A438B7}" type="slidenum">
              <a:rPr lang="en-AU" smtClean="0"/>
              <a:t>‹#›</a:t>
            </a:fld>
            <a:endParaRPr lang="en-AU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7D1197D8-D28A-D6F4-AC95-D1FDE214706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441458" y="190501"/>
            <a:ext cx="1544553" cy="6621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65561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13E6A-180C-E8C2-9ED6-F1642108C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6028B-2A85-B200-54CB-1D236DFA1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8D1C4E-CDEB-CFB5-D055-8CD03FD47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298541-BEBA-152E-FEB8-D22A17A0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2F077-5789-416A-A2BD-973DAB5ACAE2}" type="datetimeFigureOut">
              <a:rPr lang="en-AU" smtClean="0"/>
              <a:t>28/05/2024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F6433-176B-9B42-C2B1-F6590218E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317C9-E4F4-C462-42C8-6A93BA01D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E9B-52F3-4500-BED8-9C6198A438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8517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7EDAC-2B46-DFDC-EEEE-871D00D67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3E4205-8C89-BF9D-56AB-D55707D0F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506EF7-0514-56D1-6D71-A6CB05BA8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F30E6-99B9-5F33-E459-26A6E12EF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2F077-5789-416A-A2BD-973DAB5ACAE2}" type="datetimeFigureOut">
              <a:rPr lang="en-AU" smtClean="0"/>
              <a:t>28/05/2024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FC377F-B5DD-CACA-4134-584272CA2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905EA-7488-A9BF-6E6A-2E7CF63A4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E9B-52F3-4500-BED8-9C6198A438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417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B56182-782B-CF4E-9751-C8C0E8476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CA341-7EBB-7367-97CB-2DBB85BFF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8E3A9-1FFC-C69E-4FED-B293256E3E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2F077-5789-416A-A2BD-973DAB5ACAE2}" type="datetimeFigureOut">
              <a:rPr lang="en-AU" smtClean="0"/>
              <a:t>28/05/2024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4E1BA-7E50-90D8-4AC6-6A7E331E66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7F552-E1DD-B6D4-8951-51BDCB225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4FE9B-52F3-4500-BED8-9C6198A438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569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hyperlink" Target="Assessment%20Criteria%20for%20External%20Mental%20Health%20Programs%20and%20Service%20Provide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>
            <a:extLst>
              <a:ext uri="{FF2B5EF4-FFF2-40B4-BE49-F238E27FC236}">
                <a16:creationId xmlns:a16="http://schemas.microsoft.com/office/drawing/2014/main" id="{C01B2D66-6663-D028-A78A-159A6D05BB37}"/>
              </a:ext>
            </a:extLst>
          </p:cNvPr>
          <p:cNvSpPr txBox="1">
            <a:spLocks/>
          </p:cNvSpPr>
          <p:nvPr/>
        </p:nvSpPr>
        <p:spPr>
          <a:xfrm>
            <a:off x="2237839" y="315757"/>
            <a:ext cx="7289220" cy="642763"/>
          </a:xfrm>
          <a:prstGeom prst="rect">
            <a:avLst/>
          </a:prstGeom>
        </p:spPr>
        <p:txBody>
          <a:bodyPr/>
          <a:lstStyle>
            <a:lvl1pPr algn="ctr" defTabSz="1219139" rtl="0" eaLnBrk="1" latinLnBrk="0" hangingPunct="1">
              <a:spcBef>
                <a:spcPct val="0"/>
              </a:spcBef>
              <a:buNone/>
              <a:defRPr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2191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highlight>
                  <a:srgbClr val="00FF00"/>
                </a:highlight>
                <a:latin typeface="Arial Narrow" panose="020B0604020202020204" pitchFamily="34" charset="0"/>
                <a:ea typeface="Open Sans" pitchFamily="2" charset="0"/>
                <a:cs typeface="Arial Narrow" panose="020B0604020202020204" pitchFamily="34" charset="0"/>
              </a:rPr>
              <a:t>&lt;</a:t>
            </a:r>
            <a:r>
              <a:rPr kumimoji="0" lang="en-US" sz="1800" b="1" u="none" strike="noStrike" kern="1200" cap="none" normalizeH="0" baseline="0" noProof="0" dirty="0">
                <a:ln>
                  <a:noFill/>
                </a:ln>
                <a:effectLst/>
                <a:highlight>
                  <a:srgbClr val="00FF00"/>
                </a:highlight>
                <a:uLnTx/>
                <a:uFillTx/>
                <a:latin typeface="Arial Narrow" panose="020B0604020202020204" pitchFamily="34" charset="0"/>
                <a:ea typeface="Open Sans" pitchFamily="2" charset="0"/>
                <a:cs typeface="Arial Narrow" panose="020B0604020202020204" pitchFamily="34" charset="0"/>
              </a:rPr>
              <a:t>INSERT ORGANISATION NAME HERE&gt;</a:t>
            </a:r>
            <a:r>
              <a:rPr kumimoji="0" lang="en-US" sz="1800" b="1" u="none" strike="noStrike" kern="1200" cap="none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4020202020204" pitchFamily="34" charset="0"/>
                <a:ea typeface="Open Sans" pitchFamily="2" charset="0"/>
                <a:cs typeface="Arial Narrow" panose="020B0604020202020204" pitchFamily="34" charset="0"/>
              </a:rPr>
              <a:t> MENTAL HEALTH AND WELLBEING STRATEGY </a:t>
            </a:r>
            <a:r>
              <a:rPr lang="en-US" sz="1800" b="1" dirty="0">
                <a:highlight>
                  <a:srgbClr val="00FF00"/>
                </a:highlight>
                <a:latin typeface="Arial Narrow" panose="020B0604020202020204" pitchFamily="34" charset="0"/>
                <a:ea typeface="Open Sans" pitchFamily="2" charset="0"/>
                <a:cs typeface="Arial Narrow" panose="020B0604020202020204" pitchFamily="34" charset="0"/>
              </a:rPr>
              <a:t>&lt;INSERT YEAR(S) HERE&gt;</a:t>
            </a:r>
            <a:endParaRPr kumimoji="0" lang="en-US" sz="1800" b="1" u="none" strike="noStrike" kern="1200" cap="none" normalizeH="0" baseline="0" noProof="0" dirty="0">
              <a:ln>
                <a:noFill/>
              </a:ln>
              <a:effectLst/>
              <a:highlight>
                <a:srgbClr val="00FF00"/>
              </a:highlight>
              <a:uLnTx/>
              <a:uFillTx/>
              <a:latin typeface="Arial Narrow" panose="020B0604020202020204" pitchFamily="34" charset="0"/>
              <a:ea typeface="Open Sans" pitchFamily="2" charset="0"/>
              <a:cs typeface="Arial Narrow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69087B8-143D-B781-B5E6-772F93E1842C}"/>
              </a:ext>
            </a:extLst>
          </p:cNvPr>
          <p:cNvSpPr/>
          <p:nvPr/>
        </p:nvSpPr>
        <p:spPr>
          <a:xfrm>
            <a:off x="9768728" y="987280"/>
            <a:ext cx="2242297" cy="5575963"/>
          </a:xfrm>
          <a:prstGeom prst="roundRect">
            <a:avLst>
              <a:gd name="adj" fmla="val 0"/>
            </a:avLst>
          </a:prstGeom>
          <a:solidFill>
            <a:srgbClr val="2EB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180000" bIns="18000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Mental Health and Wellbeing Vision</a:t>
            </a:r>
          </a:p>
          <a:p>
            <a:pPr defTabSz="1219170">
              <a:defRPr/>
            </a:pPr>
            <a:r>
              <a:rPr lang="en-US" sz="1000" i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e.g. To lead the way in fostering a sports community where everyone’s mental health and wellbeing is valued and where every participant feels supported, included and empowered.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Mental Health and Wellbeing Purpose</a:t>
            </a:r>
          </a:p>
          <a:p>
            <a:pPr marR="0" lvl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000" i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e.g. To promote mental health and wellbeing awareness and support throughout our sport community, creating a supportive, inclusive, and stigma-free sports environment.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00FF00"/>
                </a:highlight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Mental Health and Wellbeing </a:t>
            </a:r>
            <a:r>
              <a:rPr kumimoji="0" lang="en-US" sz="1200" b="1" u="non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00FF00"/>
                </a:highlight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Outputs</a:t>
            </a:r>
          </a:p>
          <a:p>
            <a:pPr marR="0" lvl="0" algn="l" defTabSz="1219170" rtl="0" eaLnBrk="1" fontAlgn="auto" latinLnBrk="0" hangingPunct="1">
              <a:lnSpc>
                <a:spcPct val="100000"/>
              </a:lnSpc>
              <a:spcAft>
                <a:spcPts val="300"/>
              </a:spcAft>
              <a:buClrTx/>
              <a:buSzTx/>
              <a:tabLst/>
              <a:defRPr/>
            </a:pPr>
            <a:r>
              <a:rPr lang="en-US" sz="1000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Examples:</a:t>
            </a:r>
          </a:p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Adoption of a Mental Health Champion(s).</a:t>
            </a:r>
          </a:p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&lt;1-5&gt; mental health and wellbeing initiatives completed.</a:t>
            </a:r>
          </a:p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Strong community engagement in mental health and wellbeing initiatives. </a:t>
            </a:r>
          </a:p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00FF00"/>
                </a:highlight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Positive feedback </a:t>
            </a:r>
            <a:r>
              <a:rPr lang="en-US" sz="1000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about the mental health and wellbeing initiatives.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highlight>
                <a:srgbClr val="00FF00"/>
              </a:highlight>
              <a:uLnTx/>
              <a:uFillTx/>
              <a:latin typeface="Arial" panose="020B0604020202020204" pitchFamily="34" charset="0"/>
              <a:ea typeface="Open Sans" pitchFamily="2" charset="0"/>
              <a:cs typeface="Arial" panose="020B0604020202020204" pitchFamily="34" charset="0"/>
            </a:endParaRPr>
          </a:p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Open Sans" pitchFamily="2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97BCB0-82DC-08C9-32E2-6AEE3B172908}"/>
              </a:ext>
            </a:extLst>
          </p:cNvPr>
          <p:cNvSpPr txBox="1"/>
          <p:nvPr/>
        </p:nvSpPr>
        <p:spPr>
          <a:xfrm>
            <a:off x="352318" y="997081"/>
            <a:ext cx="9317496" cy="339947"/>
          </a:xfrm>
          <a:prstGeom prst="rect">
            <a:avLst/>
          </a:prstGeom>
          <a:solidFill>
            <a:srgbClr val="BAD903"/>
          </a:solidFill>
        </p:spPr>
        <p:txBody>
          <a:bodyPr wrap="square" lIns="0" tIns="72000" rIns="0" bIns="7200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Key</a:t>
            </a:r>
            <a:r>
              <a:rPr kumimoji="0" lang="en-US" sz="1400" b="1" i="0" u="none" strike="noStrike" kern="1200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 Objectives</a:t>
            </a:r>
            <a:endParaRPr kumimoji="0" lang="en-US" sz="1400" b="0" i="0" u="none" strike="noStrike" kern="1200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Open Sans" pitchFamily="2" charset="0"/>
              <a:cs typeface="Arial" panose="020B0604020202020204" pitchFamily="34" charset="0"/>
            </a:endParaRPr>
          </a:p>
        </p:txBody>
      </p:sp>
      <p:sp>
        <p:nvSpPr>
          <p:cNvPr id="12" name="Rectangle: Rounded Corners 61">
            <a:extLst>
              <a:ext uri="{FF2B5EF4-FFF2-40B4-BE49-F238E27FC236}">
                <a16:creationId xmlns:a16="http://schemas.microsoft.com/office/drawing/2014/main" id="{05E56DDF-68C5-7152-CEA9-3C2AF45CEC95}"/>
              </a:ext>
            </a:extLst>
          </p:cNvPr>
          <p:cNvSpPr/>
          <p:nvPr/>
        </p:nvSpPr>
        <p:spPr>
          <a:xfrm>
            <a:off x="355620" y="1379288"/>
            <a:ext cx="1817615" cy="1595779"/>
          </a:xfrm>
          <a:prstGeom prst="roundRect">
            <a:avLst>
              <a:gd name="adj" fmla="val 1917"/>
            </a:avLst>
          </a:prstGeom>
          <a:solidFill>
            <a:srgbClr val="BAD9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44000" bIns="144000" rtlCol="0" anchor="t">
            <a:noAutofit/>
          </a:bodyPr>
          <a:lstStyle/>
          <a:p>
            <a:pPr marL="9525" defTabSz="1219170">
              <a:defRPr/>
            </a:pPr>
            <a:r>
              <a:rPr lang="en-US" sz="1000" i="1" dirty="0">
                <a:solidFill>
                  <a:schemeClr val="bg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e.g. Educate our community about mental health and wellbeing.</a:t>
            </a:r>
          </a:p>
        </p:txBody>
      </p:sp>
      <p:sp>
        <p:nvSpPr>
          <p:cNvPr id="16" name="Rectangle: Rounded Corners 61">
            <a:extLst>
              <a:ext uri="{FF2B5EF4-FFF2-40B4-BE49-F238E27FC236}">
                <a16:creationId xmlns:a16="http://schemas.microsoft.com/office/drawing/2014/main" id="{FAD35B80-C602-4777-355F-E4AACB61B899}"/>
              </a:ext>
            </a:extLst>
          </p:cNvPr>
          <p:cNvSpPr/>
          <p:nvPr/>
        </p:nvSpPr>
        <p:spPr>
          <a:xfrm>
            <a:off x="4106417" y="1378106"/>
            <a:ext cx="1816952" cy="1596964"/>
          </a:xfrm>
          <a:prstGeom prst="roundRect">
            <a:avLst>
              <a:gd name="adj" fmla="val 1917"/>
            </a:avLst>
          </a:prstGeom>
          <a:solidFill>
            <a:srgbClr val="BAD9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44000" bIns="144000" rtlCol="0" anchor="t">
            <a:noAutofit/>
          </a:bodyPr>
          <a:lstStyle/>
          <a:p>
            <a:pPr marL="9525" defTabSz="1219170"/>
            <a:r>
              <a:rPr lang="en-US" sz="1000" i="1" dirty="0">
                <a:solidFill>
                  <a:schemeClr val="bg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e.g. Foster a culture of help-seeking </a:t>
            </a:r>
            <a:r>
              <a:rPr lang="en-US" sz="1000" i="1" dirty="0" err="1">
                <a:solidFill>
                  <a:schemeClr val="bg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behaviour</a:t>
            </a:r>
            <a:r>
              <a:rPr lang="en-US" sz="1000" i="1" dirty="0">
                <a:solidFill>
                  <a:schemeClr val="bg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Rectangle: Rounded Corners 61">
            <a:extLst>
              <a:ext uri="{FF2B5EF4-FFF2-40B4-BE49-F238E27FC236}">
                <a16:creationId xmlns:a16="http://schemas.microsoft.com/office/drawing/2014/main" id="{070C18E1-C3DB-322E-DEF0-B592C40DEE05}"/>
              </a:ext>
            </a:extLst>
          </p:cNvPr>
          <p:cNvSpPr/>
          <p:nvPr/>
        </p:nvSpPr>
        <p:spPr>
          <a:xfrm>
            <a:off x="5981484" y="1378104"/>
            <a:ext cx="1815108" cy="1596963"/>
          </a:xfrm>
          <a:prstGeom prst="roundRect">
            <a:avLst>
              <a:gd name="adj" fmla="val 1917"/>
            </a:avLst>
          </a:prstGeom>
          <a:solidFill>
            <a:srgbClr val="BAD9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44000" bIns="144000" rtlCol="0" anchor="t">
            <a:noAutofit/>
          </a:bodyPr>
          <a:lstStyle/>
          <a:p>
            <a:pPr marL="9525" defTabSz="1219170"/>
            <a:r>
              <a:rPr lang="en-US" sz="1000" i="1" dirty="0">
                <a:solidFill>
                  <a:schemeClr val="bg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e.g. Reduce stigma associated with mental health and wellbeing issues</a:t>
            </a:r>
            <a:r>
              <a:rPr lang="en-US" sz="1000" i="1" dirty="0">
                <a:solidFill>
                  <a:schemeClr val="bg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Rectangle: Rounded Corners 61">
            <a:extLst>
              <a:ext uri="{FF2B5EF4-FFF2-40B4-BE49-F238E27FC236}">
                <a16:creationId xmlns:a16="http://schemas.microsoft.com/office/drawing/2014/main" id="{BA5E6656-4613-1E89-9770-3595BA16BFDB}"/>
              </a:ext>
            </a:extLst>
          </p:cNvPr>
          <p:cNvSpPr/>
          <p:nvPr/>
        </p:nvSpPr>
        <p:spPr>
          <a:xfrm>
            <a:off x="7854706" y="1379287"/>
            <a:ext cx="1815108" cy="1595780"/>
          </a:xfrm>
          <a:prstGeom prst="roundRect">
            <a:avLst>
              <a:gd name="adj" fmla="val 1917"/>
            </a:avLst>
          </a:prstGeom>
          <a:solidFill>
            <a:srgbClr val="BAD9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44000" bIns="144000" rtlCol="0" anchor="t">
            <a:noAutofit/>
          </a:bodyPr>
          <a:lstStyle/>
          <a:p>
            <a:pPr marL="9525" defTabSz="1219170"/>
            <a:r>
              <a:rPr lang="en-US" sz="1000" i="1" dirty="0">
                <a:solidFill>
                  <a:schemeClr val="bg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e.g. Increase awareness and linkages with mental health </a:t>
            </a:r>
            <a:r>
              <a:rPr lang="en-US" sz="1000" i="1" dirty="0" err="1">
                <a:solidFill>
                  <a:schemeClr val="bg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organisations</a:t>
            </a:r>
            <a:r>
              <a:rPr lang="en-US" sz="1000" i="1" dirty="0">
                <a:solidFill>
                  <a:schemeClr val="bg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 and professionals to provide appropriate resources and training.</a:t>
            </a:r>
          </a:p>
        </p:txBody>
      </p:sp>
      <p:sp>
        <p:nvSpPr>
          <p:cNvPr id="19" name="Rectangle: Rounded Corners 61">
            <a:extLst>
              <a:ext uri="{FF2B5EF4-FFF2-40B4-BE49-F238E27FC236}">
                <a16:creationId xmlns:a16="http://schemas.microsoft.com/office/drawing/2014/main" id="{C4527CC3-F777-B3CA-F543-76FCBD6D1A33}"/>
              </a:ext>
            </a:extLst>
          </p:cNvPr>
          <p:cNvSpPr/>
          <p:nvPr/>
        </p:nvSpPr>
        <p:spPr>
          <a:xfrm>
            <a:off x="2231350" y="1375741"/>
            <a:ext cx="1816952" cy="1599329"/>
          </a:xfrm>
          <a:prstGeom prst="roundRect">
            <a:avLst>
              <a:gd name="adj" fmla="val 1917"/>
            </a:avLst>
          </a:prstGeom>
          <a:solidFill>
            <a:srgbClr val="BAD9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44000" bIns="144000" rtlCol="0" anchor="t">
            <a:noAutofit/>
          </a:bodyPr>
          <a:lstStyle/>
          <a:p>
            <a:pPr marL="9525" defTabSz="1219170"/>
            <a:r>
              <a:rPr lang="en-US" sz="1000" i="1" dirty="0">
                <a:solidFill>
                  <a:schemeClr val="bg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e.g. Encourage open, supportive conversations about mental health and wellbeing.</a:t>
            </a:r>
          </a:p>
        </p:txBody>
      </p:sp>
      <p:sp>
        <p:nvSpPr>
          <p:cNvPr id="33" name="TextBox 63">
            <a:extLst>
              <a:ext uri="{FF2B5EF4-FFF2-40B4-BE49-F238E27FC236}">
                <a16:creationId xmlns:a16="http://schemas.microsoft.com/office/drawing/2014/main" id="{2994A43B-1E33-40E8-806D-9F3E7A581EA6}"/>
              </a:ext>
            </a:extLst>
          </p:cNvPr>
          <p:cNvSpPr txBox="1"/>
          <p:nvPr/>
        </p:nvSpPr>
        <p:spPr>
          <a:xfrm>
            <a:off x="356416" y="5976329"/>
            <a:ext cx="1817615" cy="586913"/>
          </a:xfrm>
          <a:prstGeom prst="rect">
            <a:avLst/>
          </a:prstGeom>
          <a:noFill/>
          <a:ln w="12700">
            <a:solidFill>
              <a:srgbClr val="2EB821"/>
            </a:solidFill>
          </a:ln>
        </p:spPr>
        <p:txBody>
          <a:bodyPr wrap="square" tIns="90000" bIns="9000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>
                <a:tab pos="354013" algn="l"/>
              </a:tabLst>
              <a:defRPr/>
            </a:pPr>
            <a:r>
              <a:rPr kumimoji="0" lang="en-AU" sz="900" u="none" strike="noStrike" kern="1200" cap="none" spc="0" normalizeH="0" baseline="0" noProof="0" dirty="0">
                <a:effectLst/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WHO:	</a:t>
            </a:r>
            <a:r>
              <a:rPr kumimoji="0" lang="en-AU" sz="900" b="1" u="none" strike="noStrike" kern="1200" cap="none" spc="0" normalizeH="0" baseline="0" noProof="0" dirty="0">
                <a:effectLst/>
                <a:highlight>
                  <a:srgbClr val="00FF00"/>
                </a:highlight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&lt;Mental Health </a:t>
            </a:r>
            <a:r>
              <a:rPr kumimoji="0" lang="en-AU" sz="900" b="1" u="none" strike="noStrike" kern="1200" cap="none" spc="0" normalizeH="0" baseline="0" noProof="0" dirty="0">
                <a:effectLst/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	</a:t>
            </a:r>
            <a:r>
              <a:rPr kumimoji="0" lang="en-AU" sz="900" b="1" u="none" strike="noStrike" kern="1200" cap="none" spc="0" normalizeH="0" baseline="0" noProof="0" dirty="0">
                <a:effectLst/>
                <a:highlight>
                  <a:srgbClr val="00FF00"/>
                </a:highlight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Champion&gt;</a:t>
            </a:r>
            <a:endParaRPr lang="en-AU" sz="900" dirty="0">
              <a:highlight>
                <a:srgbClr val="00FF00"/>
              </a:highlight>
              <a:latin typeface="Arial" panose="020B0604020202020204" pitchFamily="34" charset="0"/>
              <a:ea typeface="Open Sans" pitchFamily="2" charset="0"/>
              <a:cs typeface="Arial" panose="020B0604020202020204" pitchFamily="34" charset="0"/>
            </a:endParaRPr>
          </a:p>
          <a:p>
            <a:pPr marR="0" lvl="0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>
                <a:tab pos="390525" algn="l"/>
              </a:tabLst>
              <a:defRPr/>
            </a:pPr>
            <a:r>
              <a:rPr kumimoji="0" lang="en-AU" sz="900" u="none" strike="noStrike" kern="1200" cap="none" spc="0" normalizeH="0" baseline="0" noProof="0" dirty="0">
                <a:effectLst/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WHEN: </a:t>
            </a:r>
            <a:r>
              <a:rPr kumimoji="0" lang="en-AU" sz="900" b="1" u="none" strike="noStrike" kern="1200" cap="none" spc="0" normalizeH="0" baseline="0" noProof="0" dirty="0">
                <a:effectLst/>
                <a:highlight>
                  <a:srgbClr val="00FF00"/>
                </a:highlight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&lt;March 20xx&gt;</a:t>
            </a:r>
          </a:p>
        </p:txBody>
      </p:sp>
      <p:sp>
        <p:nvSpPr>
          <p:cNvPr id="34" name="TextBox 63">
            <a:extLst>
              <a:ext uri="{FF2B5EF4-FFF2-40B4-BE49-F238E27FC236}">
                <a16:creationId xmlns:a16="http://schemas.microsoft.com/office/drawing/2014/main" id="{0E5BFAA9-76BA-8D53-BA1C-2817C648D5A8}"/>
              </a:ext>
            </a:extLst>
          </p:cNvPr>
          <p:cNvSpPr txBox="1"/>
          <p:nvPr/>
        </p:nvSpPr>
        <p:spPr>
          <a:xfrm>
            <a:off x="2230084" y="5976329"/>
            <a:ext cx="1817615" cy="586913"/>
          </a:xfrm>
          <a:prstGeom prst="rect">
            <a:avLst/>
          </a:prstGeom>
          <a:noFill/>
          <a:ln w="12700">
            <a:solidFill>
              <a:srgbClr val="2EB821"/>
            </a:solidFill>
          </a:ln>
        </p:spPr>
        <p:txBody>
          <a:bodyPr wrap="square" tIns="90000" bIns="9000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>
              <a:spcAft>
                <a:spcPts val="300"/>
              </a:spcAft>
              <a:defRPr/>
            </a:pPr>
            <a:r>
              <a:rPr kumimoji="0" lang="en-AU" sz="900" u="none" strike="noStrike" kern="1200" cap="none" spc="0" normalizeH="0" baseline="0" noProof="0" dirty="0">
                <a:effectLst/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WHO: </a:t>
            </a:r>
            <a:r>
              <a:rPr kumimoji="0" lang="en-AU" sz="900" b="1" u="none" strike="noStrike" kern="1200" cap="none" spc="0" normalizeH="0" baseline="0" noProof="0" dirty="0">
                <a:effectLst/>
                <a:highlight>
                  <a:srgbClr val="00FF00"/>
                </a:highlight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&lt;Executive&gt;</a:t>
            </a:r>
            <a:endParaRPr lang="en-AU" sz="900" dirty="0">
              <a:highlight>
                <a:srgbClr val="00FF00"/>
              </a:highlight>
              <a:latin typeface="Arial" panose="020B0604020202020204" pitchFamily="34" charset="0"/>
              <a:ea typeface="Open Sans" pitchFamily="2" charset="0"/>
              <a:cs typeface="Arial" panose="020B0604020202020204" pitchFamily="34" charset="0"/>
            </a:endParaRPr>
          </a:p>
          <a:p>
            <a:pPr marL="0" marR="0" lvl="0" indent="0" defTabSz="1219170" rtl="0" eaLnBrk="1" fontAlgn="auto" latinLnBrk="0" hangingPunct="1">
              <a:lnSpc>
                <a:spcPct val="100000"/>
              </a:lnSpc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900" u="none" strike="noStrike" kern="1200" cap="none" spc="0" normalizeH="0" baseline="0" noProof="0" dirty="0">
                <a:effectLst/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WHEN: </a:t>
            </a:r>
            <a:r>
              <a:rPr kumimoji="0" lang="en-AU" sz="900" b="1" u="none" strike="noStrike" kern="1200" cap="none" spc="0" normalizeH="0" baseline="0" noProof="0" dirty="0">
                <a:effectLst/>
                <a:highlight>
                  <a:srgbClr val="00FF00"/>
                </a:highlight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&lt;June 20xx&gt;</a:t>
            </a:r>
          </a:p>
        </p:txBody>
      </p:sp>
      <p:sp>
        <p:nvSpPr>
          <p:cNvPr id="35" name="TextBox 63">
            <a:extLst>
              <a:ext uri="{FF2B5EF4-FFF2-40B4-BE49-F238E27FC236}">
                <a16:creationId xmlns:a16="http://schemas.microsoft.com/office/drawing/2014/main" id="{629181CD-3297-286F-233F-DA8BBF8FBDE1}"/>
              </a:ext>
            </a:extLst>
          </p:cNvPr>
          <p:cNvSpPr txBox="1"/>
          <p:nvPr/>
        </p:nvSpPr>
        <p:spPr>
          <a:xfrm>
            <a:off x="4103752" y="5976329"/>
            <a:ext cx="1817615" cy="586913"/>
          </a:xfrm>
          <a:prstGeom prst="rect">
            <a:avLst/>
          </a:prstGeom>
          <a:noFill/>
          <a:ln w="12700">
            <a:solidFill>
              <a:srgbClr val="2EB821"/>
            </a:solidFill>
          </a:ln>
        </p:spPr>
        <p:txBody>
          <a:bodyPr wrap="square" tIns="90000" bIns="9000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900" u="none" strike="noStrike" kern="1200" cap="none" spc="0" normalizeH="0" baseline="0" noProof="0" dirty="0">
                <a:effectLst/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WHO: </a:t>
            </a:r>
            <a:r>
              <a:rPr kumimoji="0" lang="en-AU" sz="900" b="1" u="none" strike="noStrike" kern="1200" cap="none" spc="0" normalizeH="0" baseline="0" noProof="0" dirty="0">
                <a:effectLst/>
                <a:highlight>
                  <a:srgbClr val="00FF00"/>
                </a:highlight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&lt;Board/Committee&gt;</a:t>
            </a:r>
            <a:endParaRPr lang="en-AU" sz="900" dirty="0">
              <a:highlight>
                <a:srgbClr val="00FF00"/>
              </a:highlight>
              <a:latin typeface="Arial" panose="020B0604020202020204" pitchFamily="34" charset="0"/>
              <a:ea typeface="Open Sans" pitchFamily="2" charset="0"/>
              <a:cs typeface="Arial" panose="020B0604020202020204" pitchFamily="34" charset="0"/>
            </a:endParaRPr>
          </a:p>
          <a:p>
            <a:pPr marL="0" marR="0" lvl="0" indent="0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900" u="none" strike="noStrike" kern="1200" cap="none" spc="0" normalizeH="0" baseline="0" noProof="0" dirty="0">
                <a:effectLst/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WHEN: </a:t>
            </a:r>
            <a:r>
              <a:rPr kumimoji="0" lang="en-AU" sz="900" b="1" u="none" strike="noStrike" kern="1200" cap="none" spc="0" normalizeH="0" baseline="0" noProof="0" dirty="0">
                <a:effectLst/>
                <a:highlight>
                  <a:srgbClr val="00FF00"/>
                </a:highlight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&lt;October 20xx&gt;</a:t>
            </a:r>
          </a:p>
        </p:txBody>
      </p:sp>
      <p:sp>
        <p:nvSpPr>
          <p:cNvPr id="36" name="TextBox 63">
            <a:extLst>
              <a:ext uri="{FF2B5EF4-FFF2-40B4-BE49-F238E27FC236}">
                <a16:creationId xmlns:a16="http://schemas.microsoft.com/office/drawing/2014/main" id="{5948966C-29B0-3E35-2276-7F2BE40F4A96}"/>
              </a:ext>
            </a:extLst>
          </p:cNvPr>
          <p:cNvSpPr txBox="1"/>
          <p:nvPr/>
        </p:nvSpPr>
        <p:spPr>
          <a:xfrm>
            <a:off x="5977420" y="5976329"/>
            <a:ext cx="1817615" cy="586913"/>
          </a:xfrm>
          <a:prstGeom prst="rect">
            <a:avLst/>
          </a:prstGeom>
          <a:noFill/>
          <a:ln w="12700">
            <a:solidFill>
              <a:srgbClr val="2EB821"/>
            </a:solidFill>
          </a:ln>
        </p:spPr>
        <p:txBody>
          <a:bodyPr wrap="square" tIns="90000" bIns="9000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900" u="none" strike="noStrike" kern="1200" cap="none" spc="0" normalizeH="0" baseline="0" noProof="0" dirty="0">
                <a:effectLst/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WHO: </a:t>
            </a:r>
            <a:r>
              <a:rPr kumimoji="0" lang="en-AU" sz="900" b="1" u="none" strike="noStrike" kern="1200" cap="none" spc="0" normalizeH="0" baseline="0" noProof="0" dirty="0">
                <a:effectLst/>
                <a:highlight>
                  <a:srgbClr val="00FF00"/>
                </a:highlight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&lt;Board/Committee&gt;</a:t>
            </a:r>
            <a:endParaRPr lang="en-AU" sz="900" dirty="0">
              <a:highlight>
                <a:srgbClr val="00FF00"/>
              </a:highlight>
              <a:latin typeface="Arial" panose="020B0604020202020204" pitchFamily="34" charset="0"/>
              <a:ea typeface="Open Sans" pitchFamily="2" charset="0"/>
              <a:cs typeface="Arial" panose="020B0604020202020204" pitchFamily="34" charset="0"/>
            </a:endParaRPr>
          </a:p>
          <a:p>
            <a:pPr marL="0" marR="0" lvl="0" indent="0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900" u="none" strike="noStrike" kern="1200" cap="none" spc="0" normalizeH="0" baseline="0" noProof="0" dirty="0">
                <a:effectLst/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WHEN: </a:t>
            </a:r>
            <a:r>
              <a:rPr kumimoji="0" lang="en-AU" sz="900" b="1" u="none" strike="noStrike" kern="1200" cap="none" spc="0" normalizeH="0" baseline="0" noProof="0" dirty="0">
                <a:effectLst/>
                <a:highlight>
                  <a:srgbClr val="00FF00"/>
                </a:highlight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&lt;October 20xx&gt;</a:t>
            </a:r>
          </a:p>
        </p:txBody>
      </p:sp>
      <p:sp>
        <p:nvSpPr>
          <p:cNvPr id="37" name="TextBox 63">
            <a:extLst>
              <a:ext uri="{FF2B5EF4-FFF2-40B4-BE49-F238E27FC236}">
                <a16:creationId xmlns:a16="http://schemas.microsoft.com/office/drawing/2014/main" id="{8C8F3484-6054-67E0-F677-6FA05725C875}"/>
              </a:ext>
            </a:extLst>
          </p:cNvPr>
          <p:cNvSpPr txBox="1"/>
          <p:nvPr/>
        </p:nvSpPr>
        <p:spPr>
          <a:xfrm>
            <a:off x="7851087" y="5976329"/>
            <a:ext cx="1817615" cy="586913"/>
          </a:xfrm>
          <a:prstGeom prst="rect">
            <a:avLst/>
          </a:prstGeom>
          <a:noFill/>
          <a:ln w="12700">
            <a:solidFill>
              <a:srgbClr val="2EB821"/>
            </a:solidFill>
          </a:ln>
        </p:spPr>
        <p:txBody>
          <a:bodyPr wrap="square" tIns="90000" bIns="9000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900" u="none" strike="noStrike" kern="1200" cap="none" spc="0" normalizeH="0" baseline="0" noProof="0" dirty="0">
                <a:effectLst/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WHO: </a:t>
            </a:r>
            <a:r>
              <a:rPr kumimoji="0" lang="en-AU" sz="900" b="1" u="none" strike="noStrike" kern="1200" cap="none" spc="0" normalizeH="0" baseline="0" noProof="0" dirty="0">
                <a:effectLst/>
                <a:highlight>
                  <a:srgbClr val="00FF00"/>
                </a:highlight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&lt;Executive&gt;</a:t>
            </a:r>
            <a:endParaRPr lang="en-AU" sz="900" dirty="0">
              <a:highlight>
                <a:srgbClr val="00FF00"/>
              </a:highlight>
              <a:latin typeface="Arial" panose="020B0604020202020204" pitchFamily="34" charset="0"/>
              <a:ea typeface="Open Sans" pitchFamily="2" charset="0"/>
              <a:cs typeface="Arial" panose="020B0604020202020204" pitchFamily="34" charset="0"/>
            </a:endParaRPr>
          </a:p>
          <a:p>
            <a:pPr marL="0" marR="0" lvl="0" indent="0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900" u="none" strike="noStrike" kern="1200" cap="none" spc="0" normalizeH="0" baseline="0" noProof="0" dirty="0">
                <a:effectLst/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WHEN: </a:t>
            </a:r>
            <a:r>
              <a:rPr kumimoji="0" lang="en-AU" sz="900" b="1" u="none" strike="noStrike" kern="1200" cap="none" spc="0" normalizeH="0" baseline="0" noProof="0" dirty="0">
                <a:effectLst/>
                <a:highlight>
                  <a:srgbClr val="00FF00"/>
                </a:highlight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&lt;March 20xx&gt;</a:t>
            </a:r>
          </a:p>
        </p:txBody>
      </p:sp>
      <p:sp>
        <p:nvSpPr>
          <p:cNvPr id="22" name="Rectangle: Rounded Corners 61">
            <a:extLst>
              <a:ext uri="{FF2B5EF4-FFF2-40B4-BE49-F238E27FC236}">
                <a16:creationId xmlns:a16="http://schemas.microsoft.com/office/drawing/2014/main" id="{821270B6-63F9-33BB-6717-19CC13AE889F}"/>
              </a:ext>
            </a:extLst>
          </p:cNvPr>
          <p:cNvSpPr/>
          <p:nvPr/>
        </p:nvSpPr>
        <p:spPr>
          <a:xfrm>
            <a:off x="355622" y="3403884"/>
            <a:ext cx="1817615" cy="2414470"/>
          </a:xfrm>
          <a:prstGeom prst="roundRect">
            <a:avLst>
              <a:gd name="adj" fmla="val 0"/>
            </a:avLst>
          </a:prstGeom>
          <a:noFill/>
          <a:ln>
            <a:solidFill>
              <a:srgbClr val="2EB8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44000" bIns="144000" rtlCol="0" anchor="t">
            <a:noAutofit/>
          </a:bodyPr>
          <a:lstStyle/>
          <a:p>
            <a:pPr marL="171450" lvl="0" indent="-171450" defTabSz="121917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000" i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e.g. Deliver mental health and wellbeing information session(s).</a:t>
            </a:r>
            <a:endParaRPr lang="en-US" sz="1000" b="1" i="1" dirty="0">
              <a:solidFill>
                <a:schemeClr val="tx1"/>
              </a:solidFill>
              <a:highlight>
                <a:srgbClr val="00FF00"/>
              </a:highlight>
              <a:latin typeface="Arial" panose="020B0604020202020204" pitchFamily="34" charset="0"/>
              <a:ea typeface="Open Sans" pitchFamily="2" charset="0"/>
              <a:cs typeface="Arial" panose="020B0604020202020204" pitchFamily="34" charset="0"/>
            </a:endParaRPr>
          </a:p>
        </p:txBody>
      </p:sp>
      <p:sp>
        <p:nvSpPr>
          <p:cNvPr id="23" name="Rectangle: Rounded Corners 61">
            <a:extLst>
              <a:ext uri="{FF2B5EF4-FFF2-40B4-BE49-F238E27FC236}">
                <a16:creationId xmlns:a16="http://schemas.microsoft.com/office/drawing/2014/main" id="{A7BA7F6C-698C-7BF3-0D28-1353ED35805E}"/>
              </a:ext>
            </a:extLst>
          </p:cNvPr>
          <p:cNvSpPr/>
          <p:nvPr/>
        </p:nvSpPr>
        <p:spPr>
          <a:xfrm>
            <a:off x="4105164" y="3402701"/>
            <a:ext cx="1817615" cy="2412107"/>
          </a:xfrm>
          <a:prstGeom prst="roundRect">
            <a:avLst>
              <a:gd name="adj" fmla="val 0"/>
            </a:avLst>
          </a:prstGeom>
          <a:noFill/>
          <a:ln>
            <a:solidFill>
              <a:srgbClr val="2EB8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44000" bIns="144000" rtlCol="0" anchor="t">
            <a:noAutofit/>
          </a:bodyPr>
          <a:lstStyle/>
          <a:p>
            <a:pPr marL="171450" indent="-171450" defTabSz="121917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i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e.g. Implement a </a:t>
            </a:r>
            <a:r>
              <a:rPr lang="en-US" sz="1000" b="1" i="1" u="sng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Mental Health and Wellbeing Policy.</a:t>
            </a:r>
          </a:p>
          <a:p>
            <a:pPr marL="171450" indent="-171450" defTabSz="121917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i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e.g. </a:t>
            </a:r>
            <a:r>
              <a:rPr lang="en-US" sz="1000" i="1" dirty="0" err="1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Utilise</a:t>
            </a:r>
            <a:r>
              <a:rPr lang="en-US" sz="1000" i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 posters and social media platforms to encourage people to seek help and know how to access it.</a:t>
            </a:r>
          </a:p>
        </p:txBody>
      </p:sp>
      <p:sp>
        <p:nvSpPr>
          <p:cNvPr id="24" name="Rectangle: Rounded Corners 61">
            <a:extLst>
              <a:ext uri="{FF2B5EF4-FFF2-40B4-BE49-F238E27FC236}">
                <a16:creationId xmlns:a16="http://schemas.microsoft.com/office/drawing/2014/main" id="{DB728B0C-3FC6-A2AC-362D-2464E37FB773}"/>
              </a:ext>
            </a:extLst>
          </p:cNvPr>
          <p:cNvSpPr/>
          <p:nvPr/>
        </p:nvSpPr>
        <p:spPr>
          <a:xfrm>
            <a:off x="5979935" y="3402700"/>
            <a:ext cx="1817615" cy="2412107"/>
          </a:xfrm>
          <a:prstGeom prst="roundRect">
            <a:avLst>
              <a:gd name="adj" fmla="val 0"/>
            </a:avLst>
          </a:prstGeom>
          <a:noFill/>
          <a:ln>
            <a:solidFill>
              <a:srgbClr val="2EB8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44000" bIns="144000" rtlCol="0" anchor="t">
            <a:noAutofit/>
          </a:bodyPr>
          <a:lstStyle/>
          <a:p>
            <a:pPr marL="171450" indent="-171450" defTabSz="121917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i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e.g. Deliver &lt;insert number here 1-5&gt; mental health and wellbeing initiatives.</a:t>
            </a:r>
          </a:p>
          <a:p>
            <a:pPr marL="171450" indent="-171450" defTabSz="121917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i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e.g. Appoint a Mental Health Champion.</a:t>
            </a:r>
          </a:p>
        </p:txBody>
      </p:sp>
      <p:sp>
        <p:nvSpPr>
          <p:cNvPr id="25" name="Rectangle: Rounded Corners 61">
            <a:extLst>
              <a:ext uri="{FF2B5EF4-FFF2-40B4-BE49-F238E27FC236}">
                <a16:creationId xmlns:a16="http://schemas.microsoft.com/office/drawing/2014/main" id="{BCEB092F-42F9-A578-59A1-E74484D495E9}"/>
              </a:ext>
            </a:extLst>
          </p:cNvPr>
          <p:cNvSpPr/>
          <p:nvPr/>
        </p:nvSpPr>
        <p:spPr>
          <a:xfrm>
            <a:off x="7854705" y="3403883"/>
            <a:ext cx="1817615" cy="2414471"/>
          </a:xfrm>
          <a:prstGeom prst="roundRect">
            <a:avLst>
              <a:gd name="adj" fmla="val 0"/>
            </a:avLst>
          </a:prstGeom>
          <a:noFill/>
          <a:ln>
            <a:solidFill>
              <a:srgbClr val="2EB8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44000" bIns="144000" rtlCol="0" anchor="t">
            <a:noAutofit/>
          </a:bodyPr>
          <a:lstStyle/>
          <a:p>
            <a:pPr marL="171450" indent="-171450" defTabSz="121917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i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e.g. Access and </a:t>
            </a:r>
            <a:r>
              <a:rPr lang="en-US" sz="1000" i="1" dirty="0" err="1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utilise</a:t>
            </a:r>
            <a:r>
              <a:rPr lang="en-US" sz="1000" i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 the resources from the </a:t>
            </a:r>
            <a:r>
              <a:rPr lang="en-US" sz="1000" b="1" i="1" u="sng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True Sport Mental Health and Wellbeing </a:t>
            </a:r>
            <a:r>
              <a:rPr lang="en-US" sz="1000" i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initiative.</a:t>
            </a:r>
          </a:p>
          <a:p>
            <a:pPr marL="171450" indent="-171450" defTabSz="121917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i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e.g. Establish partnerships with local mental health &amp; wellbeing entities &amp; engage them for support &amp; resources. See </a:t>
            </a:r>
            <a:r>
              <a:rPr lang="en-US" sz="1000" i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US" sz="1000" i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 for assistance in selecting mental health support services.</a:t>
            </a:r>
          </a:p>
        </p:txBody>
      </p:sp>
      <p:sp>
        <p:nvSpPr>
          <p:cNvPr id="38" name="Rectangle: Rounded Corners 61">
            <a:extLst>
              <a:ext uri="{FF2B5EF4-FFF2-40B4-BE49-F238E27FC236}">
                <a16:creationId xmlns:a16="http://schemas.microsoft.com/office/drawing/2014/main" id="{7A14AFC3-D00F-666B-CE3B-F2497E8B6462}"/>
              </a:ext>
            </a:extLst>
          </p:cNvPr>
          <p:cNvSpPr/>
          <p:nvPr/>
        </p:nvSpPr>
        <p:spPr>
          <a:xfrm>
            <a:off x="2230393" y="3400338"/>
            <a:ext cx="1817615" cy="2414470"/>
          </a:xfrm>
          <a:prstGeom prst="roundRect">
            <a:avLst>
              <a:gd name="adj" fmla="val 0"/>
            </a:avLst>
          </a:prstGeom>
          <a:noFill/>
          <a:ln>
            <a:solidFill>
              <a:srgbClr val="2EB8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44000" bIns="144000" rtlCol="0" anchor="t">
            <a:noAutofit/>
          </a:bodyPr>
          <a:lstStyle/>
          <a:p>
            <a:pPr marL="171450" indent="-171450" defTabSz="121917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i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e.g. Share mental health resources.</a:t>
            </a:r>
          </a:p>
          <a:p>
            <a:pPr marL="171450" indent="-171450" defTabSz="121917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i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e.g. Promote initiatives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CE08FC3-51F7-E551-A0D5-E29FD237F18D}"/>
              </a:ext>
            </a:extLst>
          </p:cNvPr>
          <p:cNvSpPr txBox="1"/>
          <p:nvPr/>
        </p:nvSpPr>
        <p:spPr>
          <a:xfrm>
            <a:off x="352318" y="3019504"/>
            <a:ext cx="9317496" cy="339946"/>
          </a:xfrm>
          <a:prstGeom prst="rect">
            <a:avLst/>
          </a:prstGeom>
          <a:solidFill>
            <a:srgbClr val="2EB821"/>
          </a:solidFill>
        </p:spPr>
        <p:txBody>
          <a:bodyPr wrap="square" lIns="0" tIns="72000" rIns="0" bIns="72000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Key Initiatives</a:t>
            </a:r>
            <a:endParaRPr kumimoji="0" lang="en-US" sz="1400" b="0" i="0" u="none" strike="noStrike" kern="1200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Open Sans" pitchFamily="2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781BC2-FB72-5295-555D-6859BA916317}"/>
              </a:ext>
            </a:extLst>
          </p:cNvPr>
          <p:cNvSpPr txBox="1"/>
          <p:nvPr/>
        </p:nvSpPr>
        <p:spPr>
          <a:xfrm>
            <a:off x="352318" y="6614160"/>
            <a:ext cx="450924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18SATK MENTAL HEALTH AND WELLBEING </a:t>
            </a:r>
            <a:r>
              <a:rPr lang="en-US" sz="6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STRATEGY TEMPLATE | </a:t>
            </a:r>
            <a:r>
              <a:rPr lang="en-US" sz="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2024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16A197-75E4-3D0B-CC0A-6CC0D7EE96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32" y="180685"/>
            <a:ext cx="1702895" cy="642763"/>
          </a:xfrm>
          <a:prstGeom prst="rect">
            <a:avLst/>
          </a:prstGeom>
        </p:spPr>
      </p:pic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11866CF-77EC-B0A0-0C5F-AE25320038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117599" y="190501"/>
            <a:ext cx="1544553" cy="662115"/>
          </a:xfrm>
        </p:spPr>
        <p:txBody>
          <a:bodyPr/>
          <a:lstStyle/>
          <a:p>
            <a:endParaRPr lang="en-A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529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38" grpId="0" animBg="1"/>
      <p:bldP spid="3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EB8689DDD88A47AEA84BA84E9C6627" ma:contentTypeVersion="15" ma:contentTypeDescription="Create a new document." ma:contentTypeScope="" ma:versionID="f78c98310231f617dd0046dfafecd09d">
  <xsd:schema xmlns:xsd="http://www.w3.org/2001/XMLSchema" xmlns:xs="http://www.w3.org/2001/XMLSchema" xmlns:p="http://schemas.microsoft.com/office/2006/metadata/properties" xmlns:ns2="309e8851-4f46-4304-b752-f250aae3312a" xmlns:ns3="c71d3a7e-7418-4a8f-8d48-e7e1a0ac39aa" targetNamespace="http://schemas.microsoft.com/office/2006/metadata/properties" ma:root="true" ma:fieldsID="92ad9f9872db762bf556a9c397100f7a" ns2:_="" ns3:_="">
    <xsd:import namespace="309e8851-4f46-4304-b752-f250aae3312a"/>
    <xsd:import namespace="c71d3a7e-7418-4a8f-8d48-e7e1a0ac39a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9e8851-4f46-4304-b752-f250aae3312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87587a8-6656-4ff1-9c91-236e71837072}" ma:internalName="TaxCatchAll" ma:showField="CatchAllData" ma:web="309e8851-4f46-4304-b752-f250aae331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d3a7e-7418-4a8f-8d48-e7e1a0ac39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780d6f7-1b34-4727-9156-6d2983f591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1d3a7e-7418-4a8f-8d48-e7e1a0ac39aa">
      <Terms xmlns="http://schemas.microsoft.com/office/infopath/2007/PartnerControls"/>
    </lcf76f155ced4ddcb4097134ff3c332f>
    <TaxCatchAll xmlns="309e8851-4f46-4304-b752-f250aae3312a" xsi:nil="true"/>
  </documentManagement>
</p:properties>
</file>

<file path=customXml/itemProps1.xml><?xml version="1.0" encoding="utf-8"?>
<ds:datastoreItem xmlns:ds="http://schemas.openxmlformats.org/officeDocument/2006/customXml" ds:itemID="{95392610-DF28-443E-A367-74850EED08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5DB88C-DB40-43C4-82A0-35FEC21CAA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9e8851-4f46-4304-b752-f250aae3312a"/>
    <ds:schemaRef ds:uri="c71d3a7e-7418-4a8f-8d48-e7e1a0ac39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A8D2DE-386C-4E6B-A887-414C0451C64E}">
  <ds:schemaRefs>
    <ds:schemaRef ds:uri="http://schemas.microsoft.com/office/2006/metadata/properties"/>
    <ds:schemaRef ds:uri="http://schemas.microsoft.com/office/infopath/2007/PartnerControls"/>
    <ds:schemaRef ds:uri="190807ce-7121-479a-9e01-1e09f0de0125"/>
    <ds:schemaRef ds:uri="ebd63168-4463-497c-8aff-d5b5dae4b512"/>
    <ds:schemaRef ds:uri="c71d3a7e-7418-4a8f-8d48-e7e1a0ac39aa"/>
    <ds:schemaRef ds:uri="309e8851-4f46-4304-b752-f250aae3312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7398</TotalTime>
  <Words>430</Words>
  <Application>Microsoft Office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Kellie Lewis</dc:creator>
  <cp:lastModifiedBy>Abbey Grosse</cp:lastModifiedBy>
  <cp:revision>26</cp:revision>
  <cp:lastPrinted>2023-07-03T05:36:15Z</cp:lastPrinted>
  <dcterms:created xsi:type="dcterms:W3CDTF">2023-06-24T08:44:27Z</dcterms:created>
  <dcterms:modified xsi:type="dcterms:W3CDTF">2024-05-28T03:52:22Z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85E38233-9B1C-4628-8835-BCDC7601A262</vt:lpwstr>
  </property>
  <property fmtid="{D5CDD505-2E9C-101B-9397-08002B2CF9AE}" pid="3" name="ArticulatePath">
    <vt:lpwstr>https://d.docs.live.net/1ecd43b7704c5657/Desktop/SportWest/03_SW_eToolkits/01_SSA eToolkit/Rhys Rev Docs/SSA_eToolkit_Mental Health and Wellbeing Strategy_Template_Draft_v1.0</vt:lpwstr>
  </property>
  <property fmtid="{D5CDD505-2E9C-101B-9397-08002B2CF9AE}" pid="4" name="ContentTypeId">
    <vt:lpwstr>0x0101004FEB8689DDD88A47AEA84BA84E9C6627</vt:lpwstr>
  </property>
  <property fmtid="{D5CDD505-2E9C-101B-9397-08002B2CF9AE}" pid="5" name="MediaServiceImageTags">
    <vt:lpwstr/>
  </property>
</Properties>
</file>